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79D53B-83FD-4FEA-8756-46665CD406FC}" v="12" dt="2021-07-30T12:48:55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759" autoAdjust="0"/>
  </p:normalViewPr>
  <p:slideViewPr>
    <p:cSldViewPr snapToGrid="0">
      <p:cViewPr varScale="1">
        <p:scale>
          <a:sx n="66" d="100"/>
          <a:sy n="66" d="100"/>
        </p:scale>
        <p:origin x="13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4851-3BBB-41F6-95FF-28A8590C49BC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1033F-0C7E-40A1-8400-D7546445B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3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1033F-0C7E-40A1-8400-D7546445BE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32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1033F-0C7E-40A1-8400-D7546445BE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1033F-0C7E-40A1-8400-D7546445BE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7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1033F-0C7E-40A1-8400-D7546445BE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65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1033F-0C7E-40A1-8400-D7546445BE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9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1033F-0C7E-40A1-8400-D7546445BE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11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F1033F-0C7E-40A1-8400-D7546445BE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4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2FD80-23A0-4261-852F-808CB24FF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A8EB8-178C-48EB-9951-5FA3BFF02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871A-C2F1-48F3-A762-36CEF9CB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F2EE9-77D1-4B6D-8E7B-23C2B102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D63BA-C4B1-45F4-B8F0-11BF47245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1723-24FE-4D9A-BBD7-5A3B80626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8C3ACE-4667-4456-86E9-24F67724E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A8544-E147-45B9-89A3-856DCEF4C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42AA9-2A1E-48E7-9141-8D9F9428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D9E85-1AAA-4EAD-81BB-EAE1F552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5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9AAB3-C0B7-4E7B-BC21-9A5E47887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DACB6-DB2B-4C3E-A6ED-2821AE07C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97335-85FA-4394-B56A-7B242A9D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06E64-4B43-4AED-B00C-2E81CDB27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BEC6F-80BE-4C42-A5C4-38502E749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1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DFA0C-5988-4160-95AC-1760E4B17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DC0BB-9EAA-4CDE-A3B2-788C6F510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3D485-7E55-4BCF-A8CD-E000CBB9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EB2E9-0B04-47F3-B95E-075505F9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139FA-D14F-458C-B7E1-4CE521D7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83D6E-DEBC-44F6-B20F-9717704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D8DEC-DD16-45C5-9E66-A6C277AD4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EC873-74F7-467D-9E23-7F638B56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05EA3-C757-4962-8F08-1FAB051C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74C81-184F-4B1A-A892-2CC8E91E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8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4F0B0-0EDA-40AE-99A5-DAAB48D58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C1B27-0F75-4EEF-ACB5-FF056A454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F482F-7ADB-42F0-A897-3B02164A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DD12F-DC3B-4604-AE59-93FBC2E89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6C484-3B31-4F0E-832C-1E293DA5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43D37-4E8C-47BF-A3F7-27097CCB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2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35BE0-6C0D-472E-A7A2-D5FCEB155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BCE6F-245A-4BA7-9244-0D6AA243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08E9E-582A-424A-83FC-628370AB7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5AA5E-7F61-4360-89B8-EA169F02A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F4216-5CD4-441A-9BC9-ADC4329B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8A90AD-E7F2-44BB-ADA8-FC423511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CE88B-35F9-428B-B997-CDA88520E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CC3A05-8B87-4F39-AD4F-16C5E86A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8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7047-9143-443A-A19D-A88D571E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33B553-4C06-4BB8-8B2C-0256591D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72296-9E28-4D1D-9802-0DE6277E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F0BB3E-D0FC-464D-A57D-ED89F948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7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4EA01-7AAE-400A-B138-663FCDD9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2A857-052C-4E7B-A612-41AD73CE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18C5D-23CA-4775-B158-14EE558A4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2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8AE5-04F9-4C6D-A169-E6B9B330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FFD1C-0C7E-4BE9-95FF-23D632ED5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9C2BD-7D42-4F75-863F-017996B89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15C21-4B5A-445D-98DF-02677D54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F02DF-5969-4369-B4EB-EAE36826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4CCB1-CF75-4BEE-89B1-5F34225A8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7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04D8-DD8F-4C18-B2F0-44A50268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40FA4-7A3A-40C1-BE66-4ECA32944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A9E5F-456C-4E45-B7D7-9B8BCB56A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A3784-B3A2-4FB4-929A-C65A6973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85640-D835-4EB3-8D91-CD840003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523D7-BC7F-4EA9-B00B-FDDAFC62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4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DBEEE-E00E-476A-8F23-4E9E2926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184C4-1FAE-4C7E-8236-48E24A10C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16B38-08F1-44CF-8E50-22B022117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F7CA-BFC9-4D53-8353-2B5A229880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89105-31B8-42D3-A7D7-44C295785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F90F9-FA95-447F-BC12-520CBA792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6BCFD-9351-4246-A019-61AA50B2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3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emergencies/diseases/novel-coronavirus-2019/advice-for-public/myth-buste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wc.wpengine.com/" TargetMode="External"/><Relationship Id="rId4" Type="http://schemas.openxmlformats.org/officeDocument/2006/relationships/hyperlink" Target="https://www.cmu.edu/ideas-social-cybersecuri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ACCEF-2B51-4690-A731-02BDD7315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Anatomy of Tweets Around COVID-19 Conspiracies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3FE5C-B33C-466D-871E-A2EB4D431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1126" y="4802003"/>
            <a:ext cx="4039339" cy="1768952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KDD Workshop on</a:t>
            </a: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AI-enabled Cybersecurity Analytics </a:t>
            </a: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(AI4Cyber-KDD 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8-15-2021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442C97B-81F0-4F67-B817-8ACD320AD0DB}"/>
              </a:ext>
            </a:extLst>
          </p:cNvPr>
          <p:cNvSpPr txBox="1">
            <a:spLocks/>
          </p:cNvSpPr>
          <p:nvPr/>
        </p:nvSpPr>
        <p:spPr>
          <a:xfrm>
            <a:off x="7997301" y="4198322"/>
            <a:ext cx="387362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9693940-94FD-4096-ACE9-EE9D1ED0C348}"/>
              </a:ext>
            </a:extLst>
          </p:cNvPr>
          <p:cNvSpPr txBox="1">
            <a:spLocks/>
          </p:cNvSpPr>
          <p:nvPr/>
        </p:nvSpPr>
        <p:spPr>
          <a:xfrm>
            <a:off x="690978" y="4801187"/>
            <a:ext cx="3873623" cy="1768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Hamad Alsaleh, University of North Carolina, Charlotte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Lina Zhou, University of North Carolina, Charlotte</a:t>
            </a:r>
          </a:p>
        </p:txBody>
      </p:sp>
    </p:spTree>
    <p:extLst>
      <p:ext uri="{BB962C8B-B14F-4D97-AF65-F5344CB8AC3E}">
        <p14:creationId xmlns:p14="http://schemas.microsoft.com/office/powerpoint/2010/main" val="90721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7BB78-A327-4998-B1C6-89CB2AE0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4000" b="0" i="0" u="none" strike="noStrike" baseline="0" dirty="0">
                <a:solidFill>
                  <a:srgbClr val="000000"/>
                </a:solidFill>
              </a:rPr>
              <a:t> </a:t>
            </a:r>
            <a:b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A0DAF9-EAF1-4C98-9129-BBF7E1924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419"/>
            <a:ext cx="10800426" cy="4754284"/>
          </a:xfr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Conspiracy theory is considered a major component of misinformation on Social Media Sites (SMS) 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Conspiracy theory is defined as “explanatory beliefs about an individual or group of people working in secret to reaching malicious goals” .</a:t>
            </a:r>
            <a:r>
              <a:rPr lang="en-US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recent survey </a:t>
            </a:r>
            <a:r>
              <a:rPr lang="en-US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 that around 29% of respondents believe that COVID-19 existence has been exaggerated, and 31% believe that virus was purposefully created and spread. </a:t>
            </a:r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Recent works on SMS found that posts that discuss political conspiracies exhibit different sentiment and topic features from those discussing non-conspiracy-related topics </a:t>
            </a:r>
            <a:r>
              <a:rPr lang="en-US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The sentiment and topic characteristics of COVID-19 conspiracies on SMS have not been examined.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aim to answer the following research questions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topic coverage compare between conspiracy and non-conspiracy tweets 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do the sentiment features compare between conspiracy and non-conspiracy tweets?</a:t>
            </a:r>
          </a:p>
        </p:txBody>
      </p:sp>
    </p:spTree>
    <p:extLst>
      <p:ext uri="{BB962C8B-B14F-4D97-AF65-F5344CB8AC3E}">
        <p14:creationId xmlns:p14="http://schemas.microsoft.com/office/powerpoint/2010/main" val="215029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0A23-C7CB-4830-9503-C6489FA5E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/>
          <a:lstStyle/>
          <a:p>
            <a:pPr algn="ctr"/>
            <a:r>
              <a:rPr lang="en-US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253D4-A0DA-48CD-B10A-D20A66AAF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204"/>
            <a:ext cx="10515600" cy="542041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collected tweets related to COVID-19 that occur between March 15th, 2020, and November 15th, 2020, using a Twitter scraper that leverages the public Twitter API.</a:t>
            </a:r>
          </a:p>
          <a:p>
            <a:pPr>
              <a:lnSpc>
                <a:spcPct val="120000"/>
              </a:lnSpc>
            </a:pPr>
            <a:r>
              <a:rPr lang="en-US" sz="2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handcrafted a list of hashtags and keywords for retrieving the related tweets based on a list of keywords provided by the World Health Organization (WHO)</a:t>
            </a:r>
            <a:r>
              <a:rPr lang="en-US" sz="29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Center for Computational Analysis of Social and Organizational Systems(CASOS) </a:t>
            </a:r>
            <a:r>
              <a:rPr lang="en-US" sz="29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9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focused on five Conspiracies : 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virus is man-made and created by China 	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virus is man-made and created by the US  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virus is created for population control. 	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Vaccination is purposefully created for malicious cause 	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non-existence 	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conspiracy-related tweets : a tweet should contain terms from a generic  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</a:t>
            </a:r>
            <a:r>
              <a:rPr lang="en-US" sz="27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specific list 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Generic list 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#coronavirus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list 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#Chinesevirus </a:t>
            </a:r>
          </a:p>
          <a:p>
            <a:pPr marL="457200" lvl="1" indent="0">
              <a:buNone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non-conspiracy-related tweets : a tweet must contain a keyword or a hashtag from the generic list,  </a:t>
            </a:r>
            <a:r>
              <a:rPr lang="en-US" sz="27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2) on the same time it does not contain any customized hashtag from the conspiracy-related hashtags/keywords. </a:t>
            </a:r>
          </a:p>
          <a:p>
            <a:pPr>
              <a:lnSpc>
                <a:spcPct val="120000"/>
              </a:lnSpc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7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obtained a total of </a:t>
            </a:r>
            <a:r>
              <a:rPr lang="en-US" sz="27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491,499</a:t>
            </a:r>
            <a:r>
              <a:rPr lang="en-US" sz="27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conspiracy related tweets  AND </a:t>
            </a:r>
            <a:r>
              <a:rPr lang="en-US" sz="27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86,501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7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non-conspiracy tweets.  </a:t>
            </a:r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2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399B-9E6B-4C4E-997C-5FE4C71C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139CA-3D10-4B83-A07E-FB32AF50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31570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removed terms that exist significantly between the two datasets, and these terms include COVID-19 related terms such as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covid19, covid-19, corona, virus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pyLDAvis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package was used to visualize conspiracy and non-conspiracy topic relationships and to tune the hyperparameters related to the word clusters. 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Also, we used LIWC 2015 to extract the sentiment expressed toward COVID-19 related conspiracy and non-conspiracy tweets. 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focused on the overall positive and negative emotions and specific negative emotions such as anger, anxiety, sadness in our data analyses.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02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CFD14-ECA6-4747-8F4A-8F7AF8839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58D3473-746E-4ADE-BF18-2D049F82E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722334"/>
              </p:ext>
            </p:extLst>
          </p:nvPr>
        </p:nvGraphicFramePr>
        <p:xfrm>
          <a:off x="1000872" y="2411604"/>
          <a:ext cx="10190254" cy="36145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60263">
                  <a:extLst>
                    <a:ext uri="{9D8B030D-6E8A-4147-A177-3AD203B41FA5}">
                      <a16:colId xmlns:a16="http://schemas.microsoft.com/office/drawing/2014/main" val="3276065718"/>
                    </a:ext>
                  </a:extLst>
                </a:gridCol>
                <a:gridCol w="2832735">
                  <a:extLst>
                    <a:ext uri="{9D8B030D-6E8A-4147-A177-3AD203B41FA5}">
                      <a16:colId xmlns:a16="http://schemas.microsoft.com/office/drawing/2014/main" val="3798102409"/>
                    </a:ext>
                  </a:extLst>
                </a:gridCol>
                <a:gridCol w="5397256">
                  <a:extLst>
                    <a:ext uri="{9D8B030D-6E8A-4147-A177-3AD203B41FA5}">
                      <a16:colId xmlns:a16="http://schemas.microsoft.com/office/drawing/2014/main" val="1920658412"/>
                    </a:ext>
                  </a:extLst>
                </a:gridCol>
              </a:tblGrid>
              <a:tr h="463537">
                <a:tc>
                  <a:txBody>
                    <a:bodyPr/>
                    <a:lstStyle/>
                    <a:p>
                      <a:pPr marL="9144" marR="0" algn="l" fontAlgn="t">
                        <a:lnSpc>
                          <a:spcPts val="8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9144" marR="0" algn="l" fontAlgn="t">
                        <a:lnSpc>
                          <a:spcPts val="8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Dataset</a:t>
                      </a:r>
                      <a:r>
                        <a:rPr lang="en-US" sz="1600" b="1" i="0" u="none" strike="noStrike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ts val="8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ts val="8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algn="l" fontAlgn="t">
                        <a:lnSpc>
                          <a:spcPts val="8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600" b="1" i="0" u="none" strike="no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9144" marR="0" algn="l" fontAlgn="t">
                        <a:lnSpc>
                          <a:spcPts val="8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</a:t>
                      </a:r>
                      <a:r>
                        <a:rPr lang="en-US" sz="1600" b="1" i="0" u="none" strike="noStrike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Words</a:t>
                      </a:r>
                      <a:endParaRPr lang="en-US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509206"/>
                  </a:ext>
                </a:extLst>
              </a:tr>
              <a:tr h="579970">
                <a:tc rowSpan="3">
                  <a:txBody>
                    <a:bodyPr/>
                    <a:lstStyle/>
                    <a:p>
                      <a:pPr marL="9144" marR="0" algn="l" fontAlgn="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Conspiracy</a:t>
                      </a:r>
                      <a:endParaRPr lang="en-US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224" marR="179224" marT="89612" marB="896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Wuhan</a:t>
                      </a:r>
                      <a:endParaRPr lang="en-US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algn="l" fontAlgn="t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lab, cases,</a:t>
                      </a:r>
                      <a:r>
                        <a:rPr lang="en-US" sz="1600" b="0" i="0" u="none" strike="noStrike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deaths, </a:t>
                      </a:r>
                      <a:r>
                        <a:rPr lang="en-US" sz="1600" b="0" i="0" u="none" strike="noStrike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wuhan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animal,</a:t>
                      </a:r>
                      <a:r>
                        <a:rPr lang="en-US" sz="1600" b="0" i="0" u="none" strike="noStrike" spc="-1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source,</a:t>
                      </a:r>
                      <a:r>
                        <a:rPr lang="en-US" sz="1600" b="0" i="0" u="none" strike="noStrike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biological,</a:t>
                      </a:r>
                      <a:r>
                        <a:rPr lang="en-US" sz="1600" b="0" i="0" u="none" strike="noStrike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Chinese,</a:t>
                      </a:r>
                      <a:endParaRPr lang="en-US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9144" marR="0"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government,</a:t>
                      </a:r>
                      <a:r>
                        <a:rPr lang="en-US" sz="1600" b="0" i="0" u="none" strike="noStrike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weapon</a:t>
                      </a:r>
                      <a:endParaRPr lang="en-US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35035"/>
                  </a:ext>
                </a:extLst>
              </a:tr>
              <a:tr h="60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210312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Network</a:t>
                      </a:r>
                      <a:r>
                        <a:rPr lang="en-US" sz="1600" b="0" i="0" u="none" strike="noStrike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Technology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Deaths, US, conspiracy, </a:t>
                      </a:r>
                      <a:r>
                        <a:rPr lang="en-US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china</a:t>
                      </a: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pandemic, network, radiation , 5G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weapon, technology, government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537550"/>
                  </a:ext>
                </a:extLst>
              </a:tr>
              <a:tr h="592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Bill</a:t>
                      </a:r>
                      <a:r>
                        <a:rPr lang="en-US" sz="1600" b="0" i="0" u="none" strike="noStrike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gates</a:t>
                      </a:r>
                      <a:endParaRPr lang="en-US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576" marR="0" algn="l" fontAlgn="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China, Bill. US, government,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vaccine, gates, Fauci, foundation, money, Melinda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911037"/>
                  </a:ext>
                </a:extLst>
              </a:tr>
              <a:tr h="600080">
                <a:tc rowSpan="2">
                  <a:txBody>
                    <a:bodyPr/>
                    <a:lstStyle/>
                    <a:p>
                      <a:pPr marL="9144" marR="0" algn="l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Non-Conspiracy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9224" marR="179224" marT="89612" marB="896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Cases</a:t>
                      </a:r>
                      <a:endParaRPr lang="en-US" sz="1600" b="0" i="0" u="none" strike="noStrike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 , cases, government, protect,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lockdown, positive, home, total, number, health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808779"/>
                  </a:ext>
                </a:extLst>
              </a:tr>
              <a:tr h="5571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ts val="8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ts val="8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Quarantine</a:t>
                      </a:r>
                      <a:endParaRPr lang="en-US" sz="3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Health, pandemic, lockdown, stay,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9144" marR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home, support, mask government, safe, help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8669" marR="18669" marT="18669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934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44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7A7B-336D-4E42-A49C-83544793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514458E6-6535-42B7-9FB8-B0B0C6D5985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097438" y="2222339"/>
            <a:ext cx="4548852" cy="366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44110-BE7E-45EF-9733-E0E13441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329A9-3302-4F1B-A6FA-6A00FF9C0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66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Gruzd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and P. Mai, “Going viral: How a single tweet spawned a COVID-19 conspiracy theory on Twitter,”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Big Data &amp; Society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7, no. 2, p. 2053951720938405, Jul. 2020,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10.1177/2053951720938405.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K. M. Douglas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et al.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“Understanding conspiracy theories,”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Political Psychology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40, pp. 3–35, 2019.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J. E. Uscinski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et al.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“Why do people believe COVID-19 conspiracy theories?,”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Harvard Kennedy School Misinformation Review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1, no. 3, Apr. 2020,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10.37016/mr-2020-015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C. Castillo, M. Mendoza, and B. Poblete, “Information credibility on twitter,” in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Proceedings of the 20th international conference on World wide web - WWW ’11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Hyderabad, India, 2011, p. 675,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10.1145/1963405.1963500.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https://www.who.int/emergencies/diseases/novel-coronavirus-2019/advice-for-public/myth-busters</a:t>
            </a:r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4"/>
              </a:rPr>
              <a:t>https://www.cmu.edu/ideas-social-cybersecurity/</a:t>
            </a:r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C. Sievert and K. Shirley, “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LDAvis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A method for visualizing and interpreting topics,” in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Proceedings of the Workshop on Interactive Language Learning, Visualization, and Interfaces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Baltimore, Maryland, USA, 2014, pp. 63–70,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10.3115/v1/W14-3110.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“LIWC | Linguistic Inquiry and Word Count.”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5"/>
              </a:rPr>
              <a:t>https://liwc.wpengine.com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16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883</Words>
  <Application>Microsoft Office PowerPoint</Application>
  <PresentationFormat>Widescreen</PresentationFormat>
  <Paragraphs>86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An Anatomy of Tweets Around COVID-19 Conspiracies</vt:lpstr>
      <vt:lpstr>Introduction   </vt:lpstr>
      <vt:lpstr>Data Collection</vt:lpstr>
      <vt:lpstr>Analysis</vt:lpstr>
      <vt:lpstr>Results</vt:lpstr>
      <vt:lpstr>Results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Anatomy of Tweets Around COVID-19 Conspiracies</dc:title>
  <dc:creator>Hamad Alsaleh</dc:creator>
  <cp:lastModifiedBy>Hamad Alsaleh</cp:lastModifiedBy>
  <cp:revision>22</cp:revision>
  <dcterms:created xsi:type="dcterms:W3CDTF">2021-07-30T07:39:04Z</dcterms:created>
  <dcterms:modified xsi:type="dcterms:W3CDTF">2021-08-04T08:17:24Z</dcterms:modified>
</cp:coreProperties>
</file>